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1" r:id="rId3"/>
    <p:sldId id="292" r:id="rId4"/>
    <p:sldId id="293" r:id="rId5"/>
    <p:sldId id="290" r:id="rId6"/>
    <p:sldId id="278" r:id="rId7"/>
    <p:sldId id="279" r:id="rId8"/>
    <p:sldId id="280" r:id="rId9"/>
    <p:sldId id="286" r:id="rId10"/>
    <p:sldId id="288" r:id="rId11"/>
    <p:sldId id="27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14D8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85286" autoAdjust="0"/>
  </p:normalViewPr>
  <p:slideViewPr>
    <p:cSldViewPr>
      <p:cViewPr>
        <p:scale>
          <a:sx n="87" d="100"/>
          <a:sy n="87" d="100"/>
        </p:scale>
        <p:origin x="-6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12FAC76-6DF5-4476-A6E3-32F0C66AE1AF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F2732D8-A2A8-44DD-86CE-9F296F3CA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3AB473-0096-4E7E-9D96-6CBC1AAB4F1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FF0F14-1A9B-4030-8895-D6B0996BD97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C4F4DF-4314-4A0D-839E-CB86E710FE0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189374-4FA7-4161-B40E-2766958DD16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8FA94D-856E-4EF2-9B36-B14AA4DFE44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F94922-2C17-4C80-9FC7-E9F4D0B713A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F5B6F6-B2FE-4616-A3AA-6496283C17E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7302-CD1F-4938-B98B-BE4AD9D884C5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680A-706E-4F8F-A472-EB6403F45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C5FC0-BDA2-413A-806F-D66B3C21930D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FD48C-59C0-40EB-A7F5-4CE9540F3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80922-9E08-4491-A889-8BCED5632487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246B-0824-460A-99F2-9E32C052A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C3A25-5A75-41B8-B053-F6461920DE45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18BEB-826D-4375-8501-C1C448274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67E64-CCA0-412C-AD06-3683D1297BB7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7CABA-BE1D-4336-97EE-9BCA2C664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D4D7-A9F0-40B2-90F2-512432B30483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E038E-F594-4931-B646-C27A9D097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83001-E50D-400D-9AE1-60A1A2BB1A15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CEC2-89FB-4F91-A329-FBC1C6FD5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1D279-A1BD-450E-8BAA-456D8477F202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4EFB2-4E21-4F40-A953-C4C15995B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2F94D-1AD1-4F31-8525-8BEF90C54157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ED6D7-4DDD-4A4C-80EF-892359BCD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C479D-D8F8-47DD-8CF4-28E4ACA958DD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7E8F9-9832-4674-BE46-A38CA0365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49FB3-2038-4226-B760-AFA7A9CFF697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67B79-A69E-416B-BFFD-8B6FA422D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029EB3-F36F-428D-934A-E789387C962C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04EE15-14E2-4229-8517-C66A66E04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7663" y="457200"/>
            <a:ext cx="56419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-14288" y="3297238"/>
            <a:ext cx="9158288" cy="3636962"/>
          </a:xfrm>
          <a:prstGeom prst="rect">
            <a:avLst/>
          </a:prstGeom>
          <a:solidFill>
            <a:srgbClr val="314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-14288" y="3657600"/>
            <a:ext cx="9144001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ԲԱԶՄԱԲՆԱԿԱՐԱՆ  ՇԵՆՔԵՐԻ ԷՆԵՐԳԱԱՐԴՅՈՒՆԱՎԵՏՈՒԹՅԱՆ  ԲԱՐՁՐԱՑՄԱՆ  ԾՐԱԳԻՐ</a:t>
            </a:r>
          </a:p>
          <a:p>
            <a:pPr algn="ctr"/>
            <a:r>
              <a:rPr lang="en-US" sz="2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ՈՒՂՂՎԱԾ ՑԱԾՐ ԵԿԱՄՈՒՏ ՈՒՆԵՑՈՂ ԸՆՏԱՆԻՔՆԵՐԻՆ</a:t>
            </a:r>
          </a:p>
          <a:p>
            <a:pPr algn="ctr"/>
            <a:endParaRPr lang="en-US" sz="2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y-AM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Ե</a:t>
            </a:r>
            <a:r>
              <a:rPr lang="en-US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րևան</a:t>
            </a:r>
          </a:p>
          <a:p>
            <a:pPr algn="ctr"/>
            <a:r>
              <a:rPr lang="hy-AM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Հ</a:t>
            </a:r>
            <a:r>
              <a:rPr lang="en-US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ոկտեմբեր  2014</a:t>
            </a:r>
            <a:endParaRPr lang="en-US" sz="2000" b="1">
              <a:solidFill>
                <a:schemeClr val="bg1"/>
              </a:solidFill>
              <a:latin typeface="Times Bold Italic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52400"/>
            <a:ext cx="1598613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5"/>
          <p:cNvSpPr txBox="1">
            <a:spLocks noChangeArrowheads="1"/>
          </p:cNvSpPr>
          <p:nvPr/>
        </p:nvSpPr>
        <p:spPr bwMode="auto">
          <a:xfrm>
            <a:off x="381000" y="315913"/>
            <a:ext cx="502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Ֆինանսական</a:t>
            </a:r>
            <a:r>
              <a:rPr lang="en-US" sz="28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կառույցներ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071563"/>
            <a:ext cx="9144000" cy="76200"/>
          </a:xfrm>
          <a:prstGeom prst="rect">
            <a:avLst/>
          </a:prstGeom>
          <a:solidFill>
            <a:srgbClr val="314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22313" y="1657350"/>
            <a:ext cx="7488237" cy="31543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u="sng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Համատիրությունների</a:t>
            </a:r>
            <a:r>
              <a:rPr lang="en-US" sz="1900" b="1" u="sng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u="sng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ֆինանսավորումը</a:t>
            </a:r>
            <a:r>
              <a:rPr lang="en-US" sz="1900" b="1" u="sng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u="sng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բանկերի</a:t>
            </a:r>
            <a:r>
              <a:rPr lang="en-US" sz="1900" b="1" u="sng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u="sng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կողմից</a:t>
            </a:r>
            <a:r>
              <a:rPr lang="en-US" sz="1900" b="1" u="sng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900" b="1" u="sng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+mn-lt"/>
              <a:cs typeface="+mn-cs"/>
            </a:endParaRP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Բազմաբնակարան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շենքերի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ընդհանուր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տարածքների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էներգաարդյունավետության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բարձրացմանն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ուղղված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վարկավորումը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բարդ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և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ռեսուրս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պահանջող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գործընթաց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 է,</a:t>
            </a: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y-AM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ամատիրությունների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կողմից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առաջարկվող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գրավի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բացակայությունը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14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Համատիրությունների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վարկավորումը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անծանոթ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և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ռիսկային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ոլորտ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է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ֆինանսական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կառույցների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համար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Բնակիչների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կողմից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առկա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վարկերի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մեծ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քանակը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՝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բնակիչների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շուրջ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35%-ն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ունեն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ընթացիկ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վարկեր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Վարկավորման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բարձր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տոկոսներ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52400"/>
            <a:ext cx="1598613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1355725" y="1125538"/>
            <a:ext cx="6400800" cy="235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700" b="1" u="sng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700" b="1" u="sng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700" b="1" u="sng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ՇՆՈՐՀԱԿԱԼՈՒԹՅՈՒՆ</a:t>
            </a:r>
          </a:p>
          <a:p>
            <a:pPr algn="ctr"/>
            <a:endParaRPr lang="en-US" sz="2400" b="1" u="sng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u="sng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1219200"/>
            <a:ext cx="8686800" cy="1905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ՀՖՀ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Արմենիան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Հաբիթաթ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ֆոր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Հյումենիթի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Ինթերնեյշնլի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(ՀՖՀԻ)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ազգային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գրասենյակն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է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Հայաստանում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։ </a:t>
            </a:r>
            <a:b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2000 թ.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սկսած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ՀՖՀ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Արմենիայի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գործունեության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հայեցակարգի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հիմնաքարն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է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եղել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համագործակցային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համատեղ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ուժերով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բնակարանային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պայմանների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բարելավման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միջոցառումներ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իրականացնելը</a:t>
            </a:r>
            <a:r>
              <a:rPr lang="en-US" sz="1800" b="1" dirty="0" smtClean="0">
                <a:solidFill>
                  <a:srgbClr val="314D89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։</a:t>
            </a:r>
            <a:endParaRPr lang="en-US" sz="1800" b="1" dirty="0">
              <a:solidFill>
                <a:srgbClr val="314D8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6386" name="Content Placeholder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505200"/>
            <a:ext cx="4191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Content Placeholder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99000" y="3505200"/>
            <a:ext cx="42418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381000" y="315913"/>
            <a:ext cx="746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Ներածություն</a:t>
            </a:r>
          </a:p>
        </p:txBody>
      </p:sp>
      <p:pic>
        <p:nvPicPr>
          <p:cNvPr id="16389" name="Picture 2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103188"/>
            <a:ext cx="1855788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 txBox="1">
            <a:spLocks/>
          </p:cNvSpPr>
          <p:nvPr/>
        </p:nvSpPr>
        <p:spPr bwMode="auto">
          <a:xfrm>
            <a:off x="304800" y="1219200"/>
            <a:ext cx="8686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ՀՖՀ Արմենիայի հիմնական ծրագրերը.</a:t>
            </a:r>
          </a:p>
          <a:p>
            <a:endParaRPr lang="en-US" b="1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381000" y="315913"/>
            <a:ext cx="746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Ներածություն</a:t>
            </a:r>
          </a:p>
        </p:txBody>
      </p:sp>
      <p:pic>
        <p:nvPicPr>
          <p:cNvPr id="17411" name="Picture 2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103188"/>
            <a:ext cx="1855788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" y="1676400"/>
            <a:ext cx="8382000" cy="5032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Բնակարանային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միկրոֆինանսավորում</a:t>
            </a:r>
            <a:endParaRPr lang="en-US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բնակարանների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վերանորոգման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վերակառուցման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ծրագրեր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Մետաֆինանսավորում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՝ </a:t>
            </a: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Բազմաբնակարան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շենքերի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ընդանուր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օգտագործման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տարածքների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վերանորոգման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ծրագիր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Բազմաբնակարան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շենքերի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էներգաարդյունավետության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բարձրացման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ծրագիր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Բնակարանային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ոլորտում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աջակից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ծառայություններ</a:t>
            </a:r>
            <a:endParaRPr lang="en-US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y-AM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Ֆինանսական միջոցների կառավարման 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և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շինարարության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տեխնիկական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աջակցության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դասընթաց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Էներգաարդյունավետության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վերաբերյալ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դասընթաց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Շինարարության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գծով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խորհրդատվություն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բնակարանի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բարեկարգման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ուղեցույցի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մշակում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և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տարածում</a:t>
            </a:r>
            <a:endParaRPr lang="en-US" sz="16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"/>
          <p:cNvSpPr txBox="1">
            <a:spLocks noChangeArrowheads="1"/>
          </p:cNvSpPr>
          <p:nvPr/>
        </p:nvSpPr>
        <p:spPr bwMode="auto">
          <a:xfrm>
            <a:off x="381000" y="315913"/>
            <a:ext cx="746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Ներածություն</a:t>
            </a:r>
          </a:p>
        </p:txBody>
      </p:sp>
      <p:pic>
        <p:nvPicPr>
          <p:cNvPr id="18434" name="Picture 4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103188"/>
            <a:ext cx="1855788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50825" y="1268413"/>
            <a:ext cx="8382000" cy="52625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Աղետների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ռիսկերի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նվազեցում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և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արձագանքում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(ԱՌՆԱ) </a:t>
            </a: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ՀՖՀ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Արմենիան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Աղետների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կառավարման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թիմի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(ՄԱԶԾ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Հայաստան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) և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Ազգային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պլատֆորմի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(ԱՊ)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անդամ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է և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արտակարգ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իրավիճակների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դեպքում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ներգրավվելու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է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համատեղ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գործողություններում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աջակցելու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Հայաստանի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կառավարությանը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կյանքեր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փրկելու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և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կորուստներ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նվազեցնելու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գործում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Գլոբալ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վիլիջ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Աշխարհի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բոլոր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անկյուններից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կամավորները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միանում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են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Հաբիթաթի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առաքելությանը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`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բարելավելու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ցածր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եկամուտ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ունեցող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ընտանիքների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բնակարանային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պայմանները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Մեկօրյա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շինարարություն</a:t>
            </a:r>
            <a:endParaRPr lang="en-US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Մեկօրյա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շինարարություն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կամավորական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ծրագիրը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կոչ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է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անում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մասնավոր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միջազգային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և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տեղական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կազմակերպություններին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և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խմբերին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`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միանալու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կամավորական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բնակարանաշինական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աշխատանքներին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և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բարելավելու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ցածր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եկամուտ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ունեցող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ընտանիքների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կենսապայմանները</a:t>
            </a:r>
            <a:endParaRPr lang="en-US" sz="16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2600" y="930275"/>
            <a:ext cx="8267700" cy="5856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1400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5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Մշակել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և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փորձարկել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կենսունակ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ֆինանսական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մոդելներ</a:t>
            </a:r>
            <a:endParaRPr lang="en-US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Բարելավել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Հայաստանում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բազմաբնակարան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շենքերի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էներգաարդյունավետությանն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ուղղված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ներդրումային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մթնոլորտը</a:t>
            </a:r>
            <a:endParaRPr lang="en-US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y-AM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եղմել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էներգակիրների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թանկացման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ազդեցությունը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ցածր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եկամուտ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ունեցող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ընտանիքների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վրա</a:t>
            </a:r>
            <a:endParaRPr lang="en-US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Նպաստել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համատիրությունների</a:t>
            </a:r>
            <a:r>
              <a:rPr lang="en-US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կայացմանը</a:t>
            </a:r>
            <a:endParaRPr lang="en-US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1400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0150" lvl="2" indent="-2857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1400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495300" y="334963"/>
            <a:ext cx="6438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ԲԲՇԷԱԲ  Ծրագրի հիմնական նպատակները</a:t>
            </a:r>
          </a:p>
        </p:txBody>
      </p:sp>
      <p:pic>
        <p:nvPicPr>
          <p:cNvPr id="19459" name="Picture 2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103188"/>
            <a:ext cx="1855788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52400"/>
            <a:ext cx="1598613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5"/>
          <p:cNvSpPr txBox="1">
            <a:spLocks noChangeArrowheads="1"/>
          </p:cNvSpPr>
          <p:nvPr/>
        </p:nvSpPr>
        <p:spPr bwMode="auto">
          <a:xfrm>
            <a:off x="381000" y="315913"/>
            <a:ext cx="5029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7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Արդյունքների վերլուծություն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071563"/>
            <a:ext cx="9144000" cy="76200"/>
          </a:xfrm>
          <a:prstGeom prst="rect">
            <a:avLst/>
          </a:prstGeom>
          <a:solidFill>
            <a:srgbClr val="314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11188" y="1268413"/>
            <a:ext cx="7993062" cy="44561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u="sng" dirty="0" err="1">
                <a:solidFill>
                  <a:srgbClr val="314D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Ծրագրի</a:t>
            </a:r>
            <a:r>
              <a:rPr lang="en-US" sz="2200" b="1" u="sng" dirty="0">
                <a:solidFill>
                  <a:srgbClr val="314D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u="sng" dirty="0" err="1">
                <a:solidFill>
                  <a:srgbClr val="314D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մարտահրավերներ</a:t>
            </a:r>
            <a:r>
              <a:rPr lang="en-US" sz="2200" b="1" u="sng" dirty="0">
                <a:solidFill>
                  <a:srgbClr val="314D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b="1" u="sng" dirty="0">
              <a:solidFill>
                <a:srgbClr val="314D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14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Բազմաբնակարան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շենքերի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ամբողջական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ջերմամեկուսացման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կենսունակ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մոդելների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իրականացման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հիմնական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խոչընդոտներ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են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հանդիսանում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y-AM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իմնական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խոչընդոտներ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7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Հայաստանի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սոցիալ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տնտեսական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վիճակը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՝ 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ընտանիքների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ցածր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եկամուտը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17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է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ներգախնայողության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վերաբերյալ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իրազեկման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ցածր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մակարդակը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բնակիչների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կողմից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վճարելու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պատրաստակամությունը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ֆինանսական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կառույցների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կողմից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նմանատիպ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ծրագրեր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ի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ֆինանսավորման</a:t>
            </a:r>
            <a:r>
              <a:rPr lang="en-US" sz="16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պատրաստակամության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բացակայությունը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y-AM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ամատիրությունների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ինստիտուցիոնալ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կարողությունները</a:t>
            </a:r>
            <a:r>
              <a:rPr lang="en-US" sz="17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152400"/>
            <a:ext cx="1598613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5"/>
          <p:cNvSpPr txBox="1">
            <a:spLocks noChangeArrowheads="1"/>
          </p:cNvSpPr>
          <p:nvPr/>
        </p:nvSpPr>
        <p:spPr bwMode="auto">
          <a:xfrm>
            <a:off x="384175" y="152400"/>
            <a:ext cx="69278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Բնակիչների շրջանում իրականացված ուսումնասիրություն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071563"/>
            <a:ext cx="9144000" cy="76200"/>
          </a:xfrm>
          <a:prstGeom prst="rect">
            <a:avLst/>
          </a:prstGeom>
          <a:solidFill>
            <a:srgbClr val="314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468313" y="1341438"/>
            <a:ext cx="8207375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700" b="1" u="sng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Ընտանիքի միջին ամսական եկամուտները </a:t>
            </a:r>
          </a:p>
          <a:p>
            <a:endParaRPr lang="en-US" sz="1400" b="1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Հարցվողների մեծամասնության՝ 66% ընտանիքների ամսական միջին եկամուտը կազմում է մինչև 150 000 դրամ, իսկ 51% դեպքում ընտանիքի եկամտի 25-50%-ը ջեռուցման սեզոնին ծախսվում է կոմունալ ծառայությունների վրա: </a:t>
            </a:r>
          </a:p>
          <a:p>
            <a:endParaRPr lang="en-US" sz="1400" b="1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TextBox 8"/>
          <p:cNvSpPr txBox="1">
            <a:spLocks noChangeArrowheads="1"/>
          </p:cNvSpPr>
          <p:nvPr/>
        </p:nvSpPr>
        <p:spPr bwMode="auto">
          <a:xfrm>
            <a:off x="1403350" y="2774950"/>
            <a:ext cx="5853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FF3366"/>
                </a:solidFill>
              </a:rPr>
              <a:t>Ընտանիքի միջին ամսական եկամուտները </a:t>
            </a:r>
            <a:endParaRPr lang="en-US" sz="1400">
              <a:solidFill>
                <a:srgbClr val="FF3366"/>
              </a:solidFill>
            </a:endParaRPr>
          </a:p>
        </p:txBody>
      </p:sp>
      <p:graphicFrame>
        <p:nvGraphicFramePr>
          <p:cNvPr id="22534" name="Chart 9"/>
          <p:cNvGraphicFramePr>
            <a:graphicFrameLocks/>
          </p:cNvGraphicFramePr>
          <p:nvPr/>
        </p:nvGraphicFramePr>
        <p:xfrm>
          <a:off x="665163" y="3213100"/>
          <a:ext cx="8010525" cy="1460500"/>
        </p:xfrm>
        <a:graphic>
          <a:graphicData uri="http://schemas.openxmlformats.org/presentationml/2006/ole">
            <p:oleObj spid="_x0000_s22534" r:id="rId5" imgW="8010838" imgH="1463167" progId="Excel.Chart.8">
              <p:embed/>
            </p:oleObj>
          </a:graphicData>
        </a:graphic>
      </p:graphicFrame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515938" y="4868863"/>
            <a:ext cx="8208962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Ընտանիքի եկամուտի ցածր մակարդակը հանդիսանում է ծրագրի իրականացման համար կարևոր խոչընդոտներից մեկը:</a:t>
            </a:r>
          </a:p>
          <a:p>
            <a:pPr marL="285750" indent="-285750">
              <a:buFontTx/>
              <a:buChar char="-"/>
            </a:pPr>
            <a:r>
              <a:rPr lang="en-US" sz="14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Էներգախնայողության միջոցառումների համար վարկի մարման գումարը կազմում է ամսական շուրջ  20 000 ՀՀ դրամ:</a:t>
            </a:r>
          </a:p>
          <a:p>
            <a:pPr marL="285750" indent="-285750">
              <a:buFontTx/>
              <a:buChar char="-"/>
            </a:pPr>
            <a:r>
              <a:rPr lang="en-US" sz="14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Վարկի գումարը մարելու համար ընտանիքների մեծամասնությունը ստիպված է լինելու վճարել  իր եկամուտի շուրջ 19%-ը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152400"/>
            <a:ext cx="1598613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5"/>
          <p:cNvSpPr txBox="1">
            <a:spLocks noChangeArrowheads="1"/>
          </p:cNvSpPr>
          <p:nvPr/>
        </p:nvSpPr>
        <p:spPr bwMode="auto">
          <a:xfrm>
            <a:off x="381000" y="187325"/>
            <a:ext cx="70104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Բնակիչների շրջանում իրականացված ուսումնասիրություն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071563"/>
            <a:ext cx="9144000" cy="76200"/>
          </a:xfrm>
          <a:prstGeom prst="rect">
            <a:avLst/>
          </a:prstGeom>
          <a:solidFill>
            <a:srgbClr val="314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80" name="TextBox 29"/>
          <p:cNvSpPr txBox="1">
            <a:spLocks noChangeArrowheads="1"/>
          </p:cNvSpPr>
          <p:nvPr/>
        </p:nvSpPr>
        <p:spPr bwMode="auto">
          <a:xfrm>
            <a:off x="693738" y="1341438"/>
            <a:ext cx="784860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700" b="1" u="sng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էներգաարդյունավետության վերաբերյալ իրազեկվածությունը. </a:t>
            </a:r>
            <a:r>
              <a:rPr lang="en-US" sz="1700" b="1" u="sng">
                <a:solidFill>
                  <a:srgbClr val="FF3366"/>
                </a:solidFill>
              </a:rPr>
              <a:t> </a:t>
            </a:r>
            <a:endParaRPr lang="en-US" sz="1700" u="sng">
              <a:solidFill>
                <a:srgbClr val="FF3366"/>
              </a:solidFill>
            </a:endParaRPr>
          </a:p>
        </p:txBody>
      </p:sp>
      <p:sp>
        <p:nvSpPr>
          <p:cNvPr id="24581" name="Rectangle 2"/>
          <p:cNvSpPr>
            <a:spLocks noChangeArrowheads="1"/>
          </p:cNvSpPr>
          <p:nvPr/>
        </p:nvSpPr>
        <p:spPr bwMode="auto">
          <a:xfrm>
            <a:off x="585788" y="1695450"/>
            <a:ext cx="80645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4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էներեգաարդյունավետությանն ուղղված վերանորոգումների վերաբերյալ իրազեկվածությունը բնակչության մոտ բավականին ցածր է: Բոլոր հարցվողների միայն 36%-ն են տեղյակ էներգախնայողությունից:</a:t>
            </a:r>
          </a:p>
        </p:txBody>
      </p:sp>
      <p:graphicFrame>
        <p:nvGraphicFramePr>
          <p:cNvPr id="24582" name="Chart 17"/>
          <p:cNvGraphicFramePr>
            <a:graphicFrameLocks/>
          </p:cNvGraphicFramePr>
          <p:nvPr/>
        </p:nvGraphicFramePr>
        <p:xfrm>
          <a:off x="449263" y="3227388"/>
          <a:ext cx="3038475" cy="1958975"/>
        </p:xfrm>
        <a:graphic>
          <a:graphicData uri="http://schemas.openxmlformats.org/presentationml/2006/ole">
            <p:oleObj spid="_x0000_s24582" r:id="rId5" imgW="3036071" imgH="1963082" progId="Excel.Chart.8">
              <p:embed/>
            </p:oleObj>
          </a:graphicData>
        </a:graphic>
      </p:graphicFrame>
      <p:sp>
        <p:nvSpPr>
          <p:cNvPr id="19" name="TextBox 22"/>
          <p:cNvSpPr txBox="1"/>
          <p:nvPr/>
        </p:nvSpPr>
        <p:spPr>
          <a:xfrm>
            <a:off x="665163" y="2863850"/>
            <a:ext cx="2606675" cy="646113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err="1" smtClean="0">
                <a:solidFill>
                  <a:srgbClr val="FF3366"/>
                </a:solidFill>
                <a:latin typeface="Arial" pitchFamily="34" charset="0"/>
                <a:cs typeface="Arial" pitchFamily="34" charset="0"/>
              </a:rPr>
              <a:t>Իրազեկվածությունը</a:t>
            </a:r>
            <a:r>
              <a:rPr lang="en-US" sz="1200" b="1" smtClean="0">
                <a:solidFill>
                  <a:srgbClr val="FF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i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>
                <a:solidFill>
                  <a:srgbClr val="FF3366"/>
                </a:solidFill>
                <a:latin typeface="Arial" pitchFamily="34" charset="0"/>
                <a:cs typeface="Arial" pitchFamily="34" charset="0"/>
              </a:rPr>
              <a:t>արտաքին պատերի </a:t>
            </a:r>
            <a:r>
              <a:rPr lang="en-US" sz="1200" b="1" smtClean="0">
                <a:solidFill>
                  <a:srgbClr val="FF3366"/>
                </a:solidFill>
                <a:latin typeface="Arial" pitchFamily="34" charset="0"/>
                <a:cs typeface="Arial" pitchFamily="34" charset="0"/>
              </a:rPr>
              <a:t>ջերմամեկուսացման վերաբերյալ</a:t>
            </a:r>
            <a:endParaRPr lang="en-US" sz="1200" b="1" dirty="0">
              <a:solidFill>
                <a:srgbClr val="FF336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584" name="Chart 19"/>
          <p:cNvGraphicFramePr>
            <a:graphicFrameLocks/>
          </p:cNvGraphicFramePr>
          <p:nvPr/>
        </p:nvGraphicFramePr>
        <p:xfrm>
          <a:off x="4411663" y="3217863"/>
          <a:ext cx="4260850" cy="1862137"/>
        </p:xfrm>
        <a:graphic>
          <a:graphicData uri="http://schemas.openxmlformats.org/presentationml/2006/ole">
            <p:oleObj spid="_x0000_s24584" r:id="rId6" imgW="4261473" imgH="1859441" progId="Excel.Chart.8">
              <p:embed/>
            </p:oleObj>
          </a:graphicData>
        </a:graphic>
      </p:graphicFrame>
      <p:cxnSp>
        <p:nvCxnSpPr>
          <p:cNvPr id="21" name="AutoShape 2"/>
          <p:cNvCxnSpPr>
            <a:cxnSpLocks noChangeShapeType="1"/>
          </p:cNvCxnSpPr>
          <p:nvPr/>
        </p:nvCxnSpPr>
        <p:spPr bwMode="auto">
          <a:xfrm>
            <a:off x="2705100" y="4221163"/>
            <a:ext cx="1711325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586" name="TextBox 44"/>
          <p:cNvSpPr txBox="1">
            <a:spLocks noChangeArrowheads="1"/>
          </p:cNvSpPr>
          <p:nvPr/>
        </p:nvSpPr>
        <p:spPr bwMode="auto">
          <a:xfrm>
            <a:off x="5102225" y="3032125"/>
            <a:ext cx="2584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u="sng">
                <a:solidFill>
                  <a:srgbClr val="FF3366"/>
                </a:solidFill>
              </a:rPr>
              <a:t>Խնայելու ակնկալիքները </a:t>
            </a:r>
            <a:endParaRPr lang="en-US" sz="1200" u="sng">
              <a:solidFill>
                <a:srgbClr val="FF3366"/>
              </a:solidFill>
            </a:endParaRPr>
          </a:p>
        </p:txBody>
      </p:sp>
      <p:sp>
        <p:nvSpPr>
          <p:cNvPr id="24587" name="Rectangle 4"/>
          <p:cNvSpPr>
            <a:spLocks noChangeArrowheads="1"/>
          </p:cNvSpPr>
          <p:nvPr/>
        </p:nvSpPr>
        <p:spPr bwMode="auto">
          <a:xfrm>
            <a:off x="381000" y="5003800"/>
            <a:ext cx="8856663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3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Պատերի  ջերմամեկուսացումից  իրազեկ ընտանիքների միայն 16%-է նախատեսում  իրականացնել նման աշխատանքներ,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hy-AM" sz="13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Ի</a:t>
            </a:r>
            <a:r>
              <a:rPr lang="en-US" sz="13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րականացված աշխատանքների արդյունքում խնայողությունը կարող է կազմել շուրջ </a:t>
            </a:r>
            <a:r>
              <a:rPr lang="en-US" sz="13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15 000 ՀՀ դրամ, որը նշանակում  է, որ անգամ իրազեկված մարդիկ թերագնահատում են էներգախնայողության պոտենցիալը,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en-US" sz="13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Հարցվողների  86%-ը համաձայնվել է վճարել ամսական ընդամենը 5000 ՀՀ դրամ, որը միջին խնայողությունից փոքր է շուրջ 3 անգամ: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P:\Communications\Marketing\Design\Program\USAID 2012\12-32797_VPGP_USAID-REELIH_FIN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52400"/>
            <a:ext cx="1598613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5"/>
          <p:cNvSpPr txBox="1">
            <a:spLocks noChangeArrowheads="1"/>
          </p:cNvSpPr>
          <p:nvPr/>
        </p:nvSpPr>
        <p:spPr bwMode="auto">
          <a:xfrm>
            <a:off x="381000" y="315913"/>
            <a:ext cx="70104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 b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Համատիրությունների ուսումնասիրություն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071563"/>
            <a:ext cx="9144000" cy="76200"/>
          </a:xfrm>
          <a:prstGeom prst="rect">
            <a:avLst/>
          </a:prstGeom>
          <a:solidFill>
            <a:srgbClr val="314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68313" y="1484313"/>
            <a:ext cx="7934325" cy="3448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u="sng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Համատիրությունների</a:t>
            </a:r>
            <a:r>
              <a:rPr lang="en-US" sz="1700" b="1" u="sng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u="sng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ինստիտուցիոնալ</a:t>
            </a:r>
            <a:r>
              <a:rPr lang="en-US" sz="1700" b="1" u="sng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b="1" u="sng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կարողություններ</a:t>
            </a:r>
            <a:r>
              <a:rPr lang="en-US" sz="1700" b="1" u="sng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+mn-lt"/>
              <a:cs typeface="+mn-cs"/>
            </a:endParaRP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համատիրություններում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ուսումնասիրություն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14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y-AM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ամատիրությունների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ամսական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միջին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հավաքագրման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տոկոսը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կազմում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է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շուրջ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72%, </a:t>
            </a:r>
            <a:endParaRPr lang="en-US" sz="14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Համատիրությունների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անշարժ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գույքի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բացակայությունը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՝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ընդհամենը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համատիրություն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ունեն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առավելագույն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տրասպարտային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միջոց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Բնակ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ֆոնդի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շուրջ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10%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կազմում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են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փակ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դռներ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1400" b="1" dirty="0">
              <a:solidFill>
                <a:srgbClr val="314D89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y-AM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ամատիրությունների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69%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չունի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վարկի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կառավարման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փորձ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y-AM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Ջ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երմամեկուսացմանն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ուղղված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աշխատանքների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բացակայություն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հիմնականում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տանիքի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և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շքամուտքերի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վերանորոգում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y-AM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Ք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աղաքապետարանի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կողմից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աջակցություն</a:t>
            </a:r>
            <a:r>
              <a:rPr lang="en-US" sz="1400" b="1" dirty="0">
                <a:solidFill>
                  <a:srgbClr val="314D8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537</Words>
  <Application>Microsoft Office PowerPoint</Application>
  <PresentationFormat>On-screen Show (4:3)</PresentationFormat>
  <Paragraphs>94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Arial</vt:lpstr>
      <vt:lpstr>Times New Roman</vt:lpstr>
      <vt:lpstr>Times Bold Italic</vt:lpstr>
      <vt:lpstr>Wingdings</vt:lpstr>
      <vt:lpstr>Office Theme</vt:lpstr>
      <vt:lpstr>Microsoft Excel Chart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Barbora Fricova</dc:creator>
  <cp:lastModifiedBy>n.avetyan</cp:lastModifiedBy>
  <cp:revision>194</cp:revision>
  <cp:lastPrinted>2014-06-30T06:26:52Z</cp:lastPrinted>
  <dcterms:created xsi:type="dcterms:W3CDTF">2013-04-03T12:19:15Z</dcterms:created>
  <dcterms:modified xsi:type="dcterms:W3CDTF">2014-10-28T09:22:11Z</dcterms:modified>
</cp:coreProperties>
</file>